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cade Gamer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  <p:embeddedFont>
      <p:font typeface="Inter Bold" panose="020B0604020202020204" charset="0"/>
      <p:regular r:id="rId19"/>
    </p:embeddedFont>
    <p:embeddedFont>
      <p:font typeface="Montserrat" panose="00000500000000000000" pitchFamily="2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gif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31.05.2025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67918" y="2741683"/>
            <a:ext cx="12352165" cy="5013881"/>
            <a:chOff x="0" y="0"/>
            <a:chExt cx="531807" cy="2158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1807" cy="215866"/>
            </a:xfrm>
            <a:custGeom>
              <a:avLst/>
              <a:gdLst/>
              <a:ahLst/>
              <a:cxnLst/>
              <a:rect l="l" t="t" r="r" b="b"/>
              <a:pathLst>
                <a:path w="531807" h="215866">
                  <a:moveTo>
                    <a:pt x="0" y="0"/>
                  </a:moveTo>
                  <a:lnTo>
                    <a:pt x="531807" y="0"/>
                  </a:lnTo>
                  <a:lnTo>
                    <a:pt x="531807" y="215866"/>
                  </a:lnTo>
                  <a:lnTo>
                    <a:pt x="0" y="2158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31807" cy="253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991003" y="783844"/>
            <a:ext cx="6305993" cy="1418849"/>
          </a:xfrm>
          <a:prstGeom prst="rect">
            <a:avLst/>
          </a:prstGeom>
          <a:ln cap="sq">
            <a:noFill/>
            <a:prstDash val="solid"/>
          </a:ln>
        </p:spPr>
      </p:pic>
      <p:grpSp>
        <p:nvGrpSpPr>
          <p:cNvPr id="6" name="Group 6"/>
          <p:cNvGrpSpPr/>
          <p:nvPr/>
        </p:nvGrpSpPr>
        <p:grpSpPr>
          <a:xfrm>
            <a:off x="2967918" y="8659085"/>
            <a:ext cx="5401791" cy="844071"/>
            <a:chOff x="0" y="0"/>
            <a:chExt cx="129585" cy="2024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9585" cy="20249"/>
            </a:xfrm>
            <a:custGeom>
              <a:avLst/>
              <a:gdLst/>
              <a:ahLst/>
              <a:cxnLst/>
              <a:rect l="l" t="t" r="r" b="b"/>
              <a:pathLst>
                <a:path w="129585" h="20249">
                  <a:moveTo>
                    <a:pt x="0" y="0"/>
                  </a:moveTo>
                  <a:lnTo>
                    <a:pt x="129585" y="0"/>
                  </a:lnTo>
                  <a:lnTo>
                    <a:pt x="129585" y="20249"/>
                  </a:lnTo>
                  <a:lnTo>
                    <a:pt x="0" y="202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9585" cy="583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by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18291" y="8659085"/>
            <a:ext cx="5401791" cy="844071"/>
            <a:chOff x="0" y="0"/>
            <a:chExt cx="129585" cy="2024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9585" cy="20249"/>
            </a:xfrm>
            <a:custGeom>
              <a:avLst/>
              <a:gdLst/>
              <a:ahLst/>
              <a:cxnLst/>
              <a:rect l="l" t="t" r="r" b="b"/>
              <a:pathLst>
                <a:path w="129585" h="20249">
                  <a:moveTo>
                    <a:pt x="0" y="0"/>
                  </a:moveTo>
                  <a:lnTo>
                    <a:pt x="129585" y="0"/>
                  </a:lnTo>
                  <a:lnTo>
                    <a:pt x="129585" y="20249"/>
                  </a:lnTo>
                  <a:lnTo>
                    <a:pt x="0" y="202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9585" cy="583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991230" y="783844"/>
            <a:ext cx="2328852" cy="1418849"/>
            <a:chOff x="0" y="0"/>
            <a:chExt cx="55867" cy="3403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5867" cy="34037"/>
            </a:xfrm>
            <a:custGeom>
              <a:avLst/>
              <a:gdLst/>
              <a:ahLst/>
              <a:cxnLst/>
              <a:rect l="l" t="t" r="r" b="b"/>
              <a:pathLst>
                <a:path w="55867" h="34037">
                  <a:moveTo>
                    <a:pt x="0" y="0"/>
                  </a:moveTo>
                  <a:lnTo>
                    <a:pt x="55867" y="0"/>
                  </a:lnTo>
                  <a:lnTo>
                    <a:pt x="55867" y="34037"/>
                  </a:lnTo>
                  <a:lnTo>
                    <a:pt x="0" y="34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55867" cy="72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983062" y="783844"/>
            <a:ext cx="2328852" cy="1418849"/>
            <a:chOff x="0" y="0"/>
            <a:chExt cx="55867" cy="3403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5867" cy="34037"/>
            </a:xfrm>
            <a:custGeom>
              <a:avLst/>
              <a:gdLst/>
              <a:ahLst/>
              <a:cxnLst/>
              <a:rect l="l" t="t" r="r" b="b"/>
              <a:pathLst>
                <a:path w="55867" h="34037">
                  <a:moveTo>
                    <a:pt x="0" y="0"/>
                  </a:moveTo>
                  <a:lnTo>
                    <a:pt x="55867" y="0"/>
                  </a:lnTo>
                  <a:lnTo>
                    <a:pt x="55867" y="34037"/>
                  </a:lnTo>
                  <a:lnTo>
                    <a:pt x="0" y="34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55867" cy="72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2983062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490952" y="4626995"/>
            <a:ext cx="13290847" cy="139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57"/>
              </a:lnSpc>
            </a:pPr>
            <a:r>
              <a:rPr lang="en-US" sz="10164">
                <a:solidFill>
                  <a:srgbClr val="FF75ED"/>
                </a:solidFill>
                <a:latin typeface="Arcade Gamer"/>
                <a:ea typeface="Arcade Gamer"/>
                <a:cs typeface="Arcade Gamer"/>
                <a:sym typeface="Arcade Gamer"/>
              </a:rPr>
              <a:t>GAMETRACKER</a:t>
            </a:r>
          </a:p>
        </p:txBody>
      </p:sp>
      <p:sp>
        <p:nvSpPr>
          <p:cNvPr id="20" name="Freeform 20"/>
          <p:cNvSpPr/>
          <p:nvPr/>
        </p:nvSpPr>
        <p:spPr>
          <a:xfrm>
            <a:off x="3943593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4900758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2759714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3" y="0"/>
                </a:lnTo>
                <a:lnTo>
                  <a:pt x="642673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3720245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4677410" y="791972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5" name="AutoShape 25"/>
          <p:cNvSpPr/>
          <p:nvPr/>
        </p:nvSpPr>
        <p:spPr>
          <a:xfrm>
            <a:off x="5958305" y="8207325"/>
            <a:ext cx="6371390" cy="0"/>
          </a:xfrm>
          <a:prstGeom prst="line">
            <a:avLst/>
          </a:prstGeom>
          <a:ln w="104775" cap="flat">
            <a:solidFill>
              <a:srgbClr val="F9FF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 flipV="1">
            <a:off x="9159144" y="8494921"/>
            <a:ext cx="0" cy="1008235"/>
          </a:xfrm>
          <a:prstGeom prst="line">
            <a:avLst/>
          </a:prstGeom>
          <a:ln w="104775" cap="flat">
            <a:solidFill>
              <a:srgbClr val="F9FF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7" name="Freeform 27"/>
          <p:cNvSpPr/>
          <p:nvPr/>
        </p:nvSpPr>
        <p:spPr>
          <a:xfrm>
            <a:off x="13834320" y="1205672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3841296" y="1205672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3" y="0"/>
                </a:lnTo>
                <a:lnTo>
                  <a:pt x="642673" y="575192"/>
                </a:lnTo>
                <a:lnTo>
                  <a:pt x="0" y="5751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7828521" y="6458849"/>
            <a:ext cx="2661247" cy="648398"/>
            <a:chOff x="0" y="0"/>
            <a:chExt cx="573162" cy="13964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73162" cy="139648"/>
            </a:xfrm>
            <a:custGeom>
              <a:avLst/>
              <a:gdLst/>
              <a:ahLst/>
              <a:cxnLst/>
              <a:rect l="l" t="t" r="r" b="b"/>
              <a:pathLst>
                <a:path w="573162" h="139648">
                  <a:moveTo>
                    <a:pt x="0" y="0"/>
                  </a:moveTo>
                  <a:lnTo>
                    <a:pt x="573162" y="0"/>
                  </a:lnTo>
                  <a:lnTo>
                    <a:pt x="573162" y="139648"/>
                  </a:lnTo>
                  <a:lnTo>
                    <a:pt x="0" y="139648"/>
                  </a:lnTo>
                  <a:close/>
                </a:path>
              </a:pathLst>
            </a:custGeom>
            <a:solidFill>
              <a:srgbClr val="0029A8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66675"/>
              <a:ext cx="573162" cy="206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9FF00"/>
                  </a:solidFill>
                  <a:latin typeface="Arcade Gamer"/>
                  <a:ea typeface="Arcade Gamer"/>
                  <a:cs typeface="Arcade Gamer"/>
                  <a:sym typeface="Arcade Gamer"/>
                </a:rPr>
                <a:t>START!</a:t>
              </a:r>
            </a:p>
          </p:txBody>
        </p:sp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983379" y="14551980"/>
            <a:ext cx="6305993" cy="1418849"/>
          </a:xfrm>
          <a:prstGeom prst="rect">
            <a:avLst/>
          </a:prstGeom>
          <a:ln cap="sq">
            <a:noFill/>
            <a:prstDash val="solid"/>
          </a:ln>
        </p:spPr>
      </p:pic>
      <p:grpSp>
        <p:nvGrpSpPr>
          <p:cNvPr id="33" name="Group 33"/>
          <p:cNvGrpSpPr/>
          <p:nvPr/>
        </p:nvGrpSpPr>
        <p:grpSpPr>
          <a:xfrm>
            <a:off x="12983605" y="14551980"/>
            <a:ext cx="2328852" cy="1418849"/>
            <a:chOff x="0" y="0"/>
            <a:chExt cx="55867" cy="3403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5867" cy="34037"/>
            </a:xfrm>
            <a:custGeom>
              <a:avLst/>
              <a:gdLst/>
              <a:ahLst/>
              <a:cxnLst/>
              <a:rect l="l" t="t" r="r" b="b"/>
              <a:pathLst>
                <a:path w="55867" h="34037">
                  <a:moveTo>
                    <a:pt x="0" y="0"/>
                  </a:moveTo>
                  <a:lnTo>
                    <a:pt x="55867" y="0"/>
                  </a:lnTo>
                  <a:lnTo>
                    <a:pt x="55867" y="34037"/>
                  </a:lnTo>
                  <a:lnTo>
                    <a:pt x="0" y="34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55867" cy="72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2975437" y="14551980"/>
            <a:ext cx="2328852" cy="1418849"/>
            <a:chOff x="0" y="0"/>
            <a:chExt cx="55867" cy="3403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5867" cy="34037"/>
            </a:xfrm>
            <a:custGeom>
              <a:avLst/>
              <a:gdLst/>
              <a:ahLst/>
              <a:cxnLst/>
              <a:rect l="l" t="t" r="r" b="b"/>
              <a:pathLst>
                <a:path w="55867" h="34037">
                  <a:moveTo>
                    <a:pt x="0" y="0"/>
                  </a:moveTo>
                  <a:lnTo>
                    <a:pt x="55867" y="0"/>
                  </a:lnTo>
                  <a:lnTo>
                    <a:pt x="55867" y="34037"/>
                  </a:lnTo>
                  <a:lnTo>
                    <a:pt x="0" y="34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0A24FE"/>
              </a:solidFill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55867" cy="72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13826695" y="1497380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3" y="0"/>
                </a:lnTo>
                <a:lnTo>
                  <a:pt x="642673" y="575191"/>
                </a:lnTo>
                <a:lnTo>
                  <a:pt x="0" y="57519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40" name="Freeform 40"/>
          <p:cNvSpPr/>
          <p:nvPr/>
        </p:nvSpPr>
        <p:spPr>
          <a:xfrm>
            <a:off x="3833672" y="14973809"/>
            <a:ext cx="642672" cy="575192"/>
          </a:xfrm>
          <a:custGeom>
            <a:avLst/>
            <a:gdLst/>
            <a:ahLst/>
            <a:cxnLst/>
            <a:rect l="l" t="t" r="r" b="b"/>
            <a:pathLst>
              <a:path w="642672" h="575192">
                <a:moveTo>
                  <a:pt x="0" y="0"/>
                </a:moveTo>
                <a:lnTo>
                  <a:pt x="642672" y="0"/>
                </a:lnTo>
                <a:lnTo>
                  <a:pt x="642672" y="575191"/>
                </a:lnTo>
                <a:lnTo>
                  <a:pt x="0" y="5751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2967918" y="8933071"/>
            <a:ext cx="5433989" cy="35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603">
                <a:solidFill>
                  <a:srgbClr val="FF75ED"/>
                </a:solidFill>
                <a:latin typeface="Arcade Gamer"/>
                <a:ea typeface="Arcade Gamer"/>
                <a:cs typeface="Arcade Gamer"/>
                <a:sym typeface="Arcade Gamer"/>
              </a:rPr>
              <a:t>CARLOS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78468" y="8933071"/>
            <a:ext cx="5433989" cy="35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603">
                <a:solidFill>
                  <a:srgbClr val="FF75ED"/>
                </a:solidFill>
                <a:latin typeface="Arcade Gamer"/>
                <a:ea typeface="Arcade Gamer"/>
                <a:cs typeface="Arcade Gamer"/>
                <a:sym typeface="Arcade Gamer"/>
              </a:rPr>
              <a:t>MARTIN SALVATIERRA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369469"/>
          </a:xfrm>
          <a:custGeom>
            <a:avLst/>
            <a:gdLst/>
            <a:ahLst/>
            <a:cxnLst/>
            <a:rect l="l" t="t" r="r" b="b"/>
            <a:pathLst>
              <a:path w="18288000" h="3369469">
                <a:moveTo>
                  <a:pt x="0" y="0"/>
                </a:moveTo>
                <a:lnTo>
                  <a:pt x="18288000" y="0"/>
                </a:lnTo>
                <a:lnTo>
                  <a:pt x="18288000" y="3369469"/>
                </a:lnTo>
                <a:lnTo>
                  <a:pt x="0" y="3369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5" b="-3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3421" y="4074765"/>
            <a:ext cx="12087374" cy="793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Implementaciones</a:t>
            </a:r>
            <a:r>
              <a:rPr lang="en-US" sz="525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a </a:t>
            </a:r>
            <a:r>
              <a:rPr lang="en-US" sz="5250" b="1" dirty="0" err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futuro</a:t>
            </a:r>
            <a:endParaRPr lang="en-US" sz="5250" b="1" dirty="0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938659" y="6567636"/>
            <a:ext cx="3806577" cy="279052"/>
            <a:chOff x="0" y="0"/>
            <a:chExt cx="5075437" cy="37207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5062855" cy="359410"/>
            </a:xfrm>
            <a:custGeom>
              <a:avLst/>
              <a:gdLst/>
              <a:ahLst/>
              <a:cxnLst/>
              <a:rect l="l" t="t" r="r" b="b"/>
              <a:pathLst>
                <a:path w="5062855" h="359410">
                  <a:moveTo>
                    <a:pt x="0" y="151003"/>
                  </a:moveTo>
                  <a:cubicBezTo>
                    <a:pt x="0" y="67564"/>
                    <a:pt x="69850" y="0"/>
                    <a:pt x="155956" y="0"/>
                  </a:cubicBezTo>
                  <a:lnTo>
                    <a:pt x="4906899" y="0"/>
                  </a:lnTo>
                  <a:cubicBezTo>
                    <a:pt x="4993005" y="0"/>
                    <a:pt x="5062855" y="67564"/>
                    <a:pt x="5062855" y="151003"/>
                  </a:cubicBezTo>
                  <a:lnTo>
                    <a:pt x="5062855" y="208407"/>
                  </a:lnTo>
                  <a:cubicBezTo>
                    <a:pt x="5062855" y="291719"/>
                    <a:pt x="4993005" y="359410"/>
                    <a:pt x="4906899" y="359410"/>
                  </a:cubicBezTo>
                  <a:lnTo>
                    <a:pt x="155956" y="359410"/>
                  </a:lnTo>
                  <a:cubicBezTo>
                    <a:pt x="69850" y="359410"/>
                    <a:pt x="0" y="291846"/>
                    <a:pt x="0" y="208407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5075555" cy="372110"/>
            </a:xfrm>
            <a:custGeom>
              <a:avLst/>
              <a:gdLst/>
              <a:ahLst/>
              <a:cxnLst/>
              <a:rect l="l" t="t" r="r" b="b"/>
              <a:pathLst>
                <a:path w="5075555" h="372110">
                  <a:moveTo>
                    <a:pt x="0" y="157353"/>
                  </a:moveTo>
                  <a:cubicBezTo>
                    <a:pt x="0" y="70231"/>
                    <a:pt x="72898" y="0"/>
                    <a:pt x="162306" y="0"/>
                  </a:cubicBezTo>
                  <a:lnTo>
                    <a:pt x="4913249" y="0"/>
                  </a:lnTo>
                  <a:lnTo>
                    <a:pt x="4913249" y="6350"/>
                  </a:lnTo>
                  <a:lnTo>
                    <a:pt x="4913249" y="0"/>
                  </a:lnTo>
                  <a:cubicBezTo>
                    <a:pt x="5002657" y="0"/>
                    <a:pt x="5075555" y="70231"/>
                    <a:pt x="5075555" y="157353"/>
                  </a:cubicBezTo>
                  <a:lnTo>
                    <a:pt x="5069205" y="157353"/>
                  </a:lnTo>
                  <a:lnTo>
                    <a:pt x="5075555" y="157353"/>
                  </a:lnTo>
                  <a:lnTo>
                    <a:pt x="5075555" y="214757"/>
                  </a:lnTo>
                  <a:lnTo>
                    <a:pt x="5069205" y="214757"/>
                  </a:lnTo>
                  <a:lnTo>
                    <a:pt x="5075555" y="214757"/>
                  </a:lnTo>
                  <a:cubicBezTo>
                    <a:pt x="5075555" y="301879"/>
                    <a:pt x="5002657" y="372110"/>
                    <a:pt x="4913249" y="372110"/>
                  </a:cubicBezTo>
                  <a:lnTo>
                    <a:pt x="4913249" y="365760"/>
                  </a:lnTo>
                  <a:lnTo>
                    <a:pt x="4913249" y="372110"/>
                  </a:lnTo>
                  <a:lnTo>
                    <a:pt x="162306" y="372110"/>
                  </a:lnTo>
                  <a:lnTo>
                    <a:pt x="162306" y="365760"/>
                  </a:lnTo>
                  <a:lnTo>
                    <a:pt x="162306" y="372110"/>
                  </a:lnTo>
                  <a:cubicBezTo>
                    <a:pt x="72898" y="372110"/>
                    <a:pt x="0" y="301879"/>
                    <a:pt x="0" y="214757"/>
                  </a:cubicBezTo>
                  <a:lnTo>
                    <a:pt x="0" y="157353"/>
                  </a:lnTo>
                  <a:lnTo>
                    <a:pt x="6350" y="157353"/>
                  </a:lnTo>
                  <a:lnTo>
                    <a:pt x="0" y="157353"/>
                  </a:lnTo>
                  <a:moveTo>
                    <a:pt x="12700" y="157353"/>
                  </a:moveTo>
                  <a:lnTo>
                    <a:pt x="12700" y="214757"/>
                  </a:lnTo>
                  <a:lnTo>
                    <a:pt x="6350" y="214757"/>
                  </a:lnTo>
                  <a:lnTo>
                    <a:pt x="12700" y="214757"/>
                  </a:lnTo>
                  <a:cubicBezTo>
                    <a:pt x="12700" y="294386"/>
                    <a:pt x="79502" y="359410"/>
                    <a:pt x="162306" y="359410"/>
                  </a:cubicBezTo>
                  <a:lnTo>
                    <a:pt x="4913249" y="359410"/>
                  </a:lnTo>
                  <a:cubicBezTo>
                    <a:pt x="4996053" y="359410"/>
                    <a:pt x="5062855" y="294513"/>
                    <a:pt x="5062855" y="214757"/>
                  </a:cubicBezTo>
                  <a:lnTo>
                    <a:pt x="5062855" y="157353"/>
                  </a:lnTo>
                  <a:cubicBezTo>
                    <a:pt x="5062728" y="77597"/>
                    <a:pt x="4995926" y="12700"/>
                    <a:pt x="4913249" y="12700"/>
                  </a:cubicBezTo>
                  <a:lnTo>
                    <a:pt x="162306" y="12700"/>
                  </a:lnTo>
                  <a:lnTo>
                    <a:pt x="162306" y="6350"/>
                  </a:lnTo>
                  <a:lnTo>
                    <a:pt x="162306" y="12700"/>
                  </a:lnTo>
                  <a:cubicBezTo>
                    <a:pt x="79502" y="12700"/>
                    <a:pt x="12700" y="77597"/>
                    <a:pt x="12700" y="157353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943421" y="7227094"/>
            <a:ext cx="3797052" cy="861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Algoritmos de recomendación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3421" y="8154889"/>
            <a:ext cx="3797052" cy="138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Sistema basado en IA para sugerir nuevos títulos según preferencias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5139929" y="6163270"/>
            <a:ext cx="3806726" cy="279052"/>
            <a:chOff x="0" y="0"/>
            <a:chExt cx="5075635" cy="372070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5062982" cy="359410"/>
            </a:xfrm>
            <a:custGeom>
              <a:avLst/>
              <a:gdLst/>
              <a:ahLst/>
              <a:cxnLst/>
              <a:rect l="l" t="t" r="r" b="b"/>
              <a:pathLst>
                <a:path w="5062982" h="359410">
                  <a:moveTo>
                    <a:pt x="0" y="151003"/>
                  </a:moveTo>
                  <a:cubicBezTo>
                    <a:pt x="0" y="67564"/>
                    <a:pt x="69850" y="0"/>
                    <a:pt x="155956" y="0"/>
                  </a:cubicBezTo>
                  <a:lnTo>
                    <a:pt x="4907026" y="0"/>
                  </a:lnTo>
                  <a:cubicBezTo>
                    <a:pt x="4993132" y="0"/>
                    <a:pt x="5062982" y="67564"/>
                    <a:pt x="5062982" y="151003"/>
                  </a:cubicBezTo>
                  <a:lnTo>
                    <a:pt x="5062982" y="208407"/>
                  </a:lnTo>
                  <a:cubicBezTo>
                    <a:pt x="5062982" y="291719"/>
                    <a:pt x="4993132" y="359410"/>
                    <a:pt x="4907026" y="359410"/>
                  </a:cubicBezTo>
                  <a:lnTo>
                    <a:pt x="155956" y="359410"/>
                  </a:lnTo>
                  <a:cubicBezTo>
                    <a:pt x="69850" y="359410"/>
                    <a:pt x="0" y="291846"/>
                    <a:pt x="0" y="208407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5075682" cy="372110"/>
            </a:xfrm>
            <a:custGeom>
              <a:avLst/>
              <a:gdLst/>
              <a:ahLst/>
              <a:cxnLst/>
              <a:rect l="l" t="t" r="r" b="b"/>
              <a:pathLst>
                <a:path w="5075682" h="372110">
                  <a:moveTo>
                    <a:pt x="0" y="157353"/>
                  </a:moveTo>
                  <a:cubicBezTo>
                    <a:pt x="0" y="70231"/>
                    <a:pt x="72898" y="0"/>
                    <a:pt x="162306" y="0"/>
                  </a:cubicBezTo>
                  <a:lnTo>
                    <a:pt x="4913376" y="0"/>
                  </a:lnTo>
                  <a:lnTo>
                    <a:pt x="4913376" y="6350"/>
                  </a:lnTo>
                  <a:lnTo>
                    <a:pt x="4913376" y="0"/>
                  </a:lnTo>
                  <a:cubicBezTo>
                    <a:pt x="5002784" y="0"/>
                    <a:pt x="5075682" y="70231"/>
                    <a:pt x="5075682" y="157353"/>
                  </a:cubicBezTo>
                  <a:lnTo>
                    <a:pt x="5069332" y="157353"/>
                  </a:lnTo>
                  <a:lnTo>
                    <a:pt x="5075682" y="157353"/>
                  </a:lnTo>
                  <a:lnTo>
                    <a:pt x="5075682" y="214757"/>
                  </a:lnTo>
                  <a:lnTo>
                    <a:pt x="5069332" y="214757"/>
                  </a:lnTo>
                  <a:lnTo>
                    <a:pt x="5075682" y="214757"/>
                  </a:lnTo>
                  <a:cubicBezTo>
                    <a:pt x="5075682" y="301879"/>
                    <a:pt x="5002784" y="372110"/>
                    <a:pt x="4913376" y="372110"/>
                  </a:cubicBezTo>
                  <a:lnTo>
                    <a:pt x="4913376" y="365760"/>
                  </a:lnTo>
                  <a:lnTo>
                    <a:pt x="4913376" y="372110"/>
                  </a:lnTo>
                  <a:lnTo>
                    <a:pt x="162306" y="372110"/>
                  </a:lnTo>
                  <a:lnTo>
                    <a:pt x="162306" y="365760"/>
                  </a:lnTo>
                  <a:lnTo>
                    <a:pt x="162306" y="372110"/>
                  </a:lnTo>
                  <a:cubicBezTo>
                    <a:pt x="72898" y="372110"/>
                    <a:pt x="0" y="301879"/>
                    <a:pt x="0" y="214757"/>
                  </a:cubicBezTo>
                  <a:lnTo>
                    <a:pt x="0" y="157353"/>
                  </a:lnTo>
                  <a:lnTo>
                    <a:pt x="6350" y="157353"/>
                  </a:lnTo>
                  <a:lnTo>
                    <a:pt x="0" y="157353"/>
                  </a:lnTo>
                  <a:moveTo>
                    <a:pt x="12700" y="157353"/>
                  </a:moveTo>
                  <a:lnTo>
                    <a:pt x="12700" y="214757"/>
                  </a:lnTo>
                  <a:lnTo>
                    <a:pt x="6350" y="214757"/>
                  </a:lnTo>
                  <a:lnTo>
                    <a:pt x="12700" y="214757"/>
                  </a:lnTo>
                  <a:cubicBezTo>
                    <a:pt x="12700" y="294386"/>
                    <a:pt x="79502" y="359410"/>
                    <a:pt x="162306" y="359410"/>
                  </a:cubicBezTo>
                  <a:lnTo>
                    <a:pt x="4913376" y="359410"/>
                  </a:lnTo>
                  <a:cubicBezTo>
                    <a:pt x="4996180" y="359410"/>
                    <a:pt x="5062982" y="294513"/>
                    <a:pt x="5062982" y="214757"/>
                  </a:cubicBezTo>
                  <a:lnTo>
                    <a:pt x="5062982" y="157353"/>
                  </a:lnTo>
                  <a:cubicBezTo>
                    <a:pt x="5062982" y="77597"/>
                    <a:pt x="4996180" y="12700"/>
                    <a:pt x="4913376" y="12700"/>
                  </a:cubicBezTo>
                  <a:lnTo>
                    <a:pt x="162306" y="12700"/>
                  </a:lnTo>
                  <a:lnTo>
                    <a:pt x="162306" y="6350"/>
                  </a:lnTo>
                  <a:lnTo>
                    <a:pt x="162306" y="12700"/>
                  </a:lnTo>
                  <a:cubicBezTo>
                    <a:pt x="79502" y="12700"/>
                    <a:pt x="12700" y="77597"/>
                    <a:pt x="12700" y="157353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5144691" y="6822727"/>
            <a:ext cx="3797201" cy="861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Estadísticas personales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44691" y="7750522"/>
            <a:ext cx="3797201" cy="957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Visualización de hábitos, tiempo jugado y progresos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341346" y="5758904"/>
            <a:ext cx="3806578" cy="279052"/>
            <a:chOff x="0" y="0"/>
            <a:chExt cx="5075437" cy="372070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5062855" cy="359410"/>
            </a:xfrm>
            <a:custGeom>
              <a:avLst/>
              <a:gdLst/>
              <a:ahLst/>
              <a:cxnLst/>
              <a:rect l="l" t="t" r="r" b="b"/>
              <a:pathLst>
                <a:path w="5062855" h="359410">
                  <a:moveTo>
                    <a:pt x="0" y="151003"/>
                  </a:moveTo>
                  <a:cubicBezTo>
                    <a:pt x="0" y="67564"/>
                    <a:pt x="69850" y="0"/>
                    <a:pt x="155956" y="0"/>
                  </a:cubicBezTo>
                  <a:lnTo>
                    <a:pt x="4906899" y="0"/>
                  </a:lnTo>
                  <a:cubicBezTo>
                    <a:pt x="4993005" y="0"/>
                    <a:pt x="5062855" y="67564"/>
                    <a:pt x="5062855" y="151003"/>
                  </a:cubicBezTo>
                  <a:lnTo>
                    <a:pt x="5062855" y="208407"/>
                  </a:lnTo>
                  <a:cubicBezTo>
                    <a:pt x="5062855" y="291719"/>
                    <a:pt x="4993005" y="359410"/>
                    <a:pt x="4906899" y="359410"/>
                  </a:cubicBezTo>
                  <a:lnTo>
                    <a:pt x="155956" y="359410"/>
                  </a:lnTo>
                  <a:cubicBezTo>
                    <a:pt x="69850" y="359410"/>
                    <a:pt x="0" y="291846"/>
                    <a:pt x="0" y="208407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5075555" cy="372110"/>
            </a:xfrm>
            <a:custGeom>
              <a:avLst/>
              <a:gdLst/>
              <a:ahLst/>
              <a:cxnLst/>
              <a:rect l="l" t="t" r="r" b="b"/>
              <a:pathLst>
                <a:path w="5075555" h="372110">
                  <a:moveTo>
                    <a:pt x="0" y="157353"/>
                  </a:moveTo>
                  <a:cubicBezTo>
                    <a:pt x="0" y="70231"/>
                    <a:pt x="72898" y="0"/>
                    <a:pt x="162306" y="0"/>
                  </a:cubicBezTo>
                  <a:lnTo>
                    <a:pt x="4913249" y="0"/>
                  </a:lnTo>
                  <a:lnTo>
                    <a:pt x="4913249" y="6350"/>
                  </a:lnTo>
                  <a:lnTo>
                    <a:pt x="4913249" y="0"/>
                  </a:lnTo>
                  <a:cubicBezTo>
                    <a:pt x="5002657" y="0"/>
                    <a:pt x="5075555" y="70231"/>
                    <a:pt x="5075555" y="157353"/>
                  </a:cubicBezTo>
                  <a:lnTo>
                    <a:pt x="5069205" y="157353"/>
                  </a:lnTo>
                  <a:lnTo>
                    <a:pt x="5075555" y="157353"/>
                  </a:lnTo>
                  <a:lnTo>
                    <a:pt x="5075555" y="214757"/>
                  </a:lnTo>
                  <a:lnTo>
                    <a:pt x="5069205" y="214757"/>
                  </a:lnTo>
                  <a:lnTo>
                    <a:pt x="5075555" y="214757"/>
                  </a:lnTo>
                  <a:cubicBezTo>
                    <a:pt x="5075555" y="301879"/>
                    <a:pt x="5002657" y="372110"/>
                    <a:pt x="4913249" y="372110"/>
                  </a:cubicBezTo>
                  <a:lnTo>
                    <a:pt x="4913249" y="365760"/>
                  </a:lnTo>
                  <a:lnTo>
                    <a:pt x="4913249" y="372110"/>
                  </a:lnTo>
                  <a:lnTo>
                    <a:pt x="162306" y="372110"/>
                  </a:lnTo>
                  <a:lnTo>
                    <a:pt x="162306" y="365760"/>
                  </a:lnTo>
                  <a:lnTo>
                    <a:pt x="162306" y="372110"/>
                  </a:lnTo>
                  <a:cubicBezTo>
                    <a:pt x="72898" y="372110"/>
                    <a:pt x="0" y="301879"/>
                    <a:pt x="0" y="214757"/>
                  </a:cubicBezTo>
                  <a:lnTo>
                    <a:pt x="0" y="157353"/>
                  </a:lnTo>
                  <a:lnTo>
                    <a:pt x="6350" y="157353"/>
                  </a:lnTo>
                  <a:lnTo>
                    <a:pt x="0" y="157353"/>
                  </a:lnTo>
                  <a:moveTo>
                    <a:pt x="12700" y="157353"/>
                  </a:moveTo>
                  <a:lnTo>
                    <a:pt x="12700" y="214757"/>
                  </a:lnTo>
                  <a:lnTo>
                    <a:pt x="6350" y="214757"/>
                  </a:lnTo>
                  <a:lnTo>
                    <a:pt x="12700" y="214757"/>
                  </a:lnTo>
                  <a:cubicBezTo>
                    <a:pt x="12700" y="294386"/>
                    <a:pt x="79502" y="359410"/>
                    <a:pt x="162306" y="359410"/>
                  </a:cubicBezTo>
                  <a:lnTo>
                    <a:pt x="4913249" y="359410"/>
                  </a:lnTo>
                  <a:cubicBezTo>
                    <a:pt x="4996053" y="359410"/>
                    <a:pt x="5062855" y="294513"/>
                    <a:pt x="5062855" y="214757"/>
                  </a:cubicBezTo>
                  <a:lnTo>
                    <a:pt x="5062855" y="157353"/>
                  </a:lnTo>
                  <a:cubicBezTo>
                    <a:pt x="5062728" y="77597"/>
                    <a:pt x="4995926" y="12700"/>
                    <a:pt x="4913249" y="12700"/>
                  </a:cubicBezTo>
                  <a:lnTo>
                    <a:pt x="162306" y="12700"/>
                  </a:lnTo>
                  <a:lnTo>
                    <a:pt x="162306" y="6350"/>
                  </a:lnTo>
                  <a:lnTo>
                    <a:pt x="162306" y="12700"/>
                  </a:lnTo>
                  <a:cubicBezTo>
                    <a:pt x="79502" y="12700"/>
                    <a:pt x="12700" y="77597"/>
                    <a:pt x="12700" y="157353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9346109" y="6418361"/>
            <a:ext cx="3797052" cy="861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Secciones comunitarias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46109" y="7346156"/>
            <a:ext cx="3797052" cy="957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Tendencias, novedades y rankings por popularidad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542615" y="5354688"/>
            <a:ext cx="3806726" cy="279052"/>
            <a:chOff x="0" y="0"/>
            <a:chExt cx="5075635" cy="372070"/>
          </a:xfrm>
        </p:grpSpPr>
        <p:sp>
          <p:nvSpPr>
            <p:cNvPr id="24" name="Freeform 24"/>
            <p:cNvSpPr/>
            <p:nvPr/>
          </p:nvSpPr>
          <p:spPr>
            <a:xfrm>
              <a:off x="6350" y="6350"/>
              <a:ext cx="5062982" cy="359410"/>
            </a:xfrm>
            <a:custGeom>
              <a:avLst/>
              <a:gdLst/>
              <a:ahLst/>
              <a:cxnLst/>
              <a:rect l="l" t="t" r="r" b="b"/>
              <a:pathLst>
                <a:path w="5062982" h="359410">
                  <a:moveTo>
                    <a:pt x="0" y="151003"/>
                  </a:moveTo>
                  <a:cubicBezTo>
                    <a:pt x="0" y="67564"/>
                    <a:pt x="69850" y="0"/>
                    <a:pt x="155956" y="0"/>
                  </a:cubicBezTo>
                  <a:lnTo>
                    <a:pt x="4907026" y="0"/>
                  </a:lnTo>
                  <a:cubicBezTo>
                    <a:pt x="4993132" y="0"/>
                    <a:pt x="5062982" y="67564"/>
                    <a:pt x="5062982" y="151003"/>
                  </a:cubicBezTo>
                  <a:lnTo>
                    <a:pt x="5062982" y="208407"/>
                  </a:lnTo>
                  <a:cubicBezTo>
                    <a:pt x="5062982" y="291719"/>
                    <a:pt x="4993132" y="359410"/>
                    <a:pt x="4907026" y="359410"/>
                  </a:cubicBezTo>
                  <a:lnTo>
                    <a:pt x="155956" y="359410"/>
                  </a:lnTo>
                  <a:cubicBezTo>
                    <a:pt x="69850" y="359410"/>
                    <a:pt x="0" y="291846"/>
                    <a:pt x="0" y="208407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5075682" cy="372110"/>
            </a:xfrm>
            <a:custGeom>
              <a:avLst/>
              <a:gdLst/>
              <a:ahLst/>
              <a:cxnLst/>
              <a:rect l="l" t="t" r="r" b="b"/>
              <a:pathLst>
                <a:path w="5075682" h="372110">
                  <a:moveTo>
                    <a:pt x="0" y="157353"/>
                  </a:moveTo>
                  <a:cubicBezTo>
                    <a:pt x="0" y="70231"/>
                    <a:pt x="72898" y="0"/>
                    <a:pt x="162306" y="0"/>
                  </a:cubicBezTo>
                  <a:lnTo>
                    <a:pt x="4913376" y="0"/>
                  </a:lnTo>
                  <a:lnTo>
                    <a:pt x="4913376" y="6350"/>
                  </a:lnTo>
                  <a:lnTo>
                    <a:pt x="4913376" y="0"/>
                  </a:lnTo>
                  <a:cubicBezTo>
                    <a:pt x="5002784" y="0"/>
                    <a:pt x="5075682" y="70231"/>
                    <a:pt x="5075682" y="157353"/>
                  </a:cubicBezTo>
                  <a:lnTo>
                    <a:pt x="5069332" y="157353"/>
                  </a:lnTo>
                  <a:lnTo>
                    <a:pt x="5075682" y="157353"/>
                  </a:lnTo>
                  <a:lnTo>
                    <a:pt x="5075682" y="214757"/>
                  </a:lnTo>
                  <a:lnTo>
                    <a:pt x="5069332" y="214757"/>
                  </a:lnTo>
                  <a:lnTo>
                    <a:pt x="5075682" y="214757"/>
                  </a:lnTo>
                  <a:cubicBezTo>
                    <a:pt x="5075682" y="301879"/>
                    <a:pt x="5002784" y="372110"/>
                    <a:pt x="4913376" y="372110"/>
                  </a:cubicBezTo>
                  <a:lnTo>
                    <a:pt x="4913376" y="365760"/>
                  </a:lnTo>
                  <a:lnTo>
                    <a:pt x="4913376" y="372110"/>
                  </a:lnTo>
                  <a:lnTo>
                    <a:pt x="162306" y="372110"/>
                  </a:lnTo>
                  <a:lnTo>
                    <a:pt x="162306" y="365760"/>
                  </a:lnTo>
                  <a:lnTo>
                    <a:pt x="162306" y="372110"/>
                  </a:lnTo>
                  <a:cubicBezTo>
                    <a:pt x="72898" y="372110"/>
                    <a:pt x="0" y="301879"/>
                    <a:pt x="0" y="214757"/>
                  </a:cubicBezTo>
                  <a:lnTo>
                    <a:pt x="0" y="157353"/>
                  </a:lnTo>
                  <a:lnTo>
                    <a:pt x="6350" y="157353"/>
                  </a:lnTo>
                  <a:lnTo>
                    <a:pt x="0" y="157353"/>
                  </a:lnTo>
                  <a:moveTo>
                    <a:pt x="12700" y="157353"/>
                  </a:moveTo>
                  <a:lnTo>
                    <a:pt x="12700" y="214757"/>
                  </a:lnTo>
                  <a:lnTo>
                    <a:pt x="6350" y="214757"/>
                  </a:lnTo>
                  <a:lnTo>
                    <a:pt x="12700" y="214757"/>
                  </a:lnTo>
                  <a:cubicBezTo>
                    <a:pt x="12700" y="294386"/>
                    <a:pt x="79502" y="359410"/>
                    <a:pt x="162306" y="359410"/>
                  </a:cubicBezTo>
                  <a:lnTo>
                    <a:pt x="4913376" y="359410"/>
                  </a:lnTo>
                  <a:cubicBezTo>
                    <a:pt x="4996180" y="359410"/>
                    <a:pt x="5062982" y="294513"/>
                    <a:pt x="5062982" y="214757"/>
                  </a:cubicBezTo>
                  <a:lnTo>
                    <a:pt x="5062982" y="157353"/>
                  </a:lnTo>
                  <a:cubicBezTo>
                    <a:pt x="5062982" y="77597"/>
                    <a:pt x="4996180" y="12700"/>
                    <a:pt x="4913376" y="12700"/>
                  </a:cubicBezTo>
                  <a:lnTo>
                    <a:pt x="162306" y="12700"/>
                  </a:lnTo>
                  <a:lnTo>
                    <a:pt x="162306" y="6350"/>
                  </a:lnTo>
                  <a:lnTo>
                    <a:pt x="162306" y="12700"/>
                  </a:lnTo>
                  <a:cubicBezTo>
                    <a:pt x="79502" y="12700"/>
                    <a:pt x="12700" y="77597"/>
                    <a:pt x="12700" y="157353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13547377" y="6014145"/>
            <a:ext cx="3484364" cy="440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Exportación de datos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547377" y="6520755"/>
            <a:ext cx="3797201" cy="138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Generación de informes en CSV/PDF para análisis externo</a:t>
            </a: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50237" y="2666107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GameTracker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50237" y="3920132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Plataforma web para gestión y descubrimiento de videojuegos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692700"/>
            <a:ext cx="9445526" cy="414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Autor: Carlos Martin Salvatierra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5465266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Año académico 2025, Desarrollo de Aplicaciones Web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7" y="6237834"/>
            <a:ext cx="9445526" cy="414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Centro: IES Alonso de Avellaneda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7845475" y="7112496"/>
            <a:ext cx="463154" cy="463154"/>
            <a:chOff x="0" y="0"/>
            <a:chExt cx="617538" cy="61753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4D4D51"/>
            </a:solidFill>
          </p:spPr>
        </p:sp>
      </p:grpSp>
      <p:sp>
        <p:nvSpPr>
          <p:cNvPr id="14" name="Freeform 14" descr="preencoded.png"/>
          <p:cNvSpPr/>
          <p:nvPr/>
        </p:nvSpPr>
        <p:spPr>
          <a:xfrm>
            <a:off x="7859762" y="7126784"/>
            <a:ext cx="434579" cy="434579"/>
          </a:xfrm>
          <a:custGeom>
            <a:avLst/>
            <a:gdLst/>
            <a:ahLst/>
            <a:cxnLst/>
            <a:rect l="l" t="t" r="r" b="b"/>
            <a:pathLst>
              <a:path w="434579" h="434579">
                <a:moveTo>
                  <a:pt x="0" y="0"/>
                </a:moveTo>
                <a:lnTo>
                  <a:pt x="434579" y="0"/>
                </a:lnTo>
                <a:lnTo>
                  <a:pt x="434579" y="434578"/>
                </a:lnTo>
                <a:lnTo>
                  <a:pt x="0" y="434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445550" y="7038975"/>
            <a:ext cx="4978896" cy="553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por Carlos Martín Salvatierra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469975"/>
            <a:ext cx="9440019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Introducción y justificación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5368" y="3537793"/>
            <a:ext cx="7805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GameTracker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permite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organizar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y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descubrir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videojuegos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con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facilidad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Nace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para resolver la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gestión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extensas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bibliotecas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digitales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302597"/>
            <a:ext cx="7805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Optimiza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la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experiencia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de gamers y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coleccionistas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Fomenta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la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eficiencia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y </a:t>
            </a:r>
            <a:r>
              <a:rPr lang="en-US" sz="2187" dirty="0" err="1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comunidad</a:t>
            </a:r>
            <a:r>
              <a:rPr lang="en-US" sz="2187" dirty="0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 entre aficionados.</a:t>
            </a:r>
          </a:p>
        </p:txBody>
      </p:sp>
      <p:sp>
        <p:nvSpPr>
          <p:cNvPr id="9" name="Freeform 9" descr="preencoded.png"/>
          <p:cNvSpPr/>
          <p:nvPr/>
        </p:nvSpPr>
        <p:spPr>
          <a:xfrm>
            <a:off x="9499401" y="3128665"/>
            <a:ext cx="7805886" cy="5340846"/>
          </a:xfrm>
          <a:custGeom>
            <a:avLst/>
            <a:gdLst/>
            <a:ahLst/>
            <a:cxnLst/>
            <a:rect l="l" t="t" r="r" b="b"/>
            <a:pathLst>
              <a:path w="7805886" h="5340846">
                <a:moveTo>
                  <a:pt x="0" y="0"/>
                </a:moveTo>
                <a:lnTo>
                  <a:pt x="7805886" y="0"/>
                </a:lnTo>
                <a:lnTo>
                  <a:pt x="7805886" y="5340846"/>
                </a:lnTo>
                <a:lnTo>
                  <a:pt x="0" y="53408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" r="-4"/>
            </a:stretch>
          </a:blipFill>
        </p:spPr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r="-1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92237" y="4330154"/>
            <a:ext cx="10571159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Objetivos del proyecto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7475" y="5665142"/>
            <a:ext cx="647402" cy="647403"/>
            <a:chOff x="0" y="0"/>
            <a:chExt cx="863203" cy="8632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1" name="Freeform 11" descr="preencoded.png"/>
          <p:cNvSpPr/>
          <p:nvPr/>
        </p:nvSpPr>
        <p:spPr>
          <a:xfrm>
            <a:off x="1098575" y="5723036"/>
            <a:ext cx="425202" cy="531614"/>
          </a:xfrm>
          <a:custGeom>
            <a:avLst/>
            <a:gdLst/>
            <a:ahLst/>
            <a:cxnLst/>
            <a:rect l="l" t="t" r="r" b="b"/>
            <a:pathLst>
              <a:path w="425202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3" r="-233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913632" y="574818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Plataforma robusta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13632" y="6294536"/>
            <a:ext cx="70532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Desarrollar una web escalable con tecnologías modernas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316491" y="5665142"/>
            <a:ext cx="647403" cy="647403"/>
            <a:chOff x="0" y="0"/>
            <a:chExt cx="863203" cy="863203"/>
          </a:xfrm>
        </p:grpSpPr>
        <p:sp>
          <p:nvSpPr>
            <p:cNvPr id="15" name="Freeform 1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7" name="Freeform 17" descr="preencoded.png"/>
          <p:cNvSpPr/>
          <p:nvPr/>
        </p:nvSpPr>
        <p:spPr>
          <a:xfrm>
            <a:off x="9427592" y="5723036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3" r="-233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0242649" y="574818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Gestión eficiente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42649" y="6294536"/>
            <a:ext cx="70532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Facilitar registro, seguimiento y valoración de videojuegos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87475" y="7849791"/>
            <a:ext cx="647402" cy="647403"/>
            <a:chOff x="0" y="0"/>
            <a:chExt cx="863203" cy="863203"/>
          </a:xfrm>
        </p:grpSpPr>
        <p:sp>
          <p:nvSpPr>
            <p:cNvPr id="21" name="Freeform 2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3" name="Freeform 23" descr="preencoded.png"/>
          <p:cNvSpPr/>
          <p:nvPr/>
        </p:nvSpPr>
        <p:spPr>
          <a:xfrm>
            <a:off x="1098575" y="7907685"/>
            <a:ext cx="425202" cy="531614"/>
          </a:xfrm>
          <a:custGeom>
            <a:avLst/>
            <a:gdLst/>
            <a:ahLst/>
            <a:cxnLst/>
            <a:rect l="l" t="t" r="r" b="b"/>
            <a:pathLst>
              <a:path w="425202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3" r="-233"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913632" y="793283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Descubrimiento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913632" y="8479185"/>
            <a:ext cx="7053262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Fomentar el hallazgo de nuevos títulos por afinidad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9316491" y="7849791"/>
            <a:ext cx="647403" cy="647403"/>
            <a:chOff x="0" y="0"/>
            <a:chExt cx="863203" cy="86320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9" name="Freeform 29" descr="preencoded.png"/>
          <p:cNvSpPr/>
          <p:nvPr/>
        </p:nvSpPr>
        <p:spPr>
          <a:xfrm>
            <a:off x="9427592" y="7907685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33" r="-233"/>
            </a:stretch>
          </a:blipFill>
        </p:spPr>
      </p:sp>
      <p:sp>
        <p:nvSpPr>
          <p:cNvPr id="30" name="TextBox 30"/>
          <p:cNvSpPr txBox="1"/>
          <p:nvPr/>
        </p:nvSpPr>
        <p:spPr>
          <a:xfrm>
            <a:off x="10242649" y="793283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Análisis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42649" y="8479185"/>
            <a:ext cx="705326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Crear herramientas estadísticas personalizadas para usuarios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50237" y="1757511"/>
            <a:ext cx="9969588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Estudio de viabilidad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845475" y="3092500"/>
            <a:ext cx="4590604" cy="3023146"/>
            <a:chOff x="0" y="0"/>
            <a:chExt cx="6120805" cy="4030862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8143280" y="337125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Análisis económico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43280" y="3917602"/>
            <a:ext cx="3994994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Desarrollo estimado en 6 meses. Presupuesto inicial de 3.000€. Incluye hosting y servicios.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710071" y="3092500"/>
            <a:ext cx="4590604" cy="3023146"/>
            <a:chOff x="0" y="0"/>
            <a:chExt cx="6120805" cy="4030862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3007876" y="337125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Marco legal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007876" y="3917602"/>
            <a:ext cx="3994994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Cumplimiento RGPD para datos de usuarios. Términos de servicio claros. Privacidad por diseño.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845475" y="6389637"/>
            <a:ext cx="9455051" cy="2115890"/>
            <a:chOff x="0" y="0"/>
            <a:chExt cx="12606735" cy="2821187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12594082" cy="2808478"/>
            </a:xfrm>
            <a:custGeom>
              <a:avLst/>
              <a:gdLst/>
              <a:ahLst/>
              <a:cxnLst/>
              <a:rect l="l" t="t" r="r" b="b"/>
              <a:pathLst>
                <a:path w="12594082" h="280847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2606782" cy="2821178"/>
            </a:xfrm>
            <a:custGeom>
              <a:avLst/>
              <a:gdLst/>
              <a:ahLst/>
              <a:cxnLst/>
              <a:rect l="l" t="t" r="r" b="b"/>
              <a:pathLst>
                <a:path w="12606782" h="2821178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8143280" y="6668392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Cronograma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143280" y="7214741"/>
            <a:ext cx="8859441" cy="862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Fases iterativas: análisis, diseño, desarrollo y pruebas y despliegue. Revisiones mensuales.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7" y="1480691"/>
            <a:ext cx="10069256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Arquitectura y diseño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3722935" y="2962275"/>
            <a:ext cx="2690069" cy="1633686"/>
          </a:xfrm>
          <a:custGeom>
            <a:avLst/>
            <a:gdLst/>
            <a:ahLst/>
            <a:cxnLst/>
            <a:rect l="l" t="t" r="r" b="b"/>
            <a:pathLst>
              <a:path w="2690069" h="1633686">
                <a:moveTo>
                  <a:pt x="0" y="0"/>
                </a:moveTo>
                <a:lnTo>
                  <a:pt x="2690069" y="0"/>
                </a:lnTo>
                <a:lnTo>
                  <a:pt x="2690069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6" b="-216"/>
            </a:stretch>
          </a:blipFill>
        </p:spPr>
      </p:sp>
      <p:sp>
        <p:nvSpPr>
          <p:cNvPr id="8" name="Freeform 8" descr="preencoded.png"/>
          <p:cNvSpPr/>
          <p:nvPr/>
        </p:nvSpPr>
        <p:spPr>
          <a:xfrm>
            <a:off x="4868615" y="3732311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7"/>
                </a:lnTo>
                <a:lnTo>
                  <a:pt x="0" y="49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696521" y="3226742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Frontend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96521" y="3773091"/>
            <a:ext cx="3992761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Interfaz de usuario interactiva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483846" y="4612332"/>
            <a:ext cx="10741075" cy="19050"/>
            <a:chOff x="0" y="0"/>
            <a:chExt cx="14321433" cy="25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321410" cy="25400"/>
            </a:xfrm>
            <a:custGeom>
              <a:avLst/>
              <a:gdLst/>
              <a:ahLst/>
              <a:cxnLst/>
              <a:rect l="l" t="t" r="r" b="b"/>
              <a:pathLst>
                <a:path w="14321410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3" name="Freeform 13" descr="preencoded.png"/>
          <p:cNvSpPr/>
          <p:nvPr/>
        </p:nvSpPr>
        <p:spPr>
          <a:xfrm>
            <a:off x="2377976" y="4666804"/>
            <a:ext cx="5380136" cy="1633686"/>
          </a:xfrm>
          <a:custGeom>
            <a:avLst/>
            <a:gdLst/>
            <a:ahLst/>
            <a:cxnLst/>
            <a:rect l="l" t="t" r="r" b="b"/>
            <a:pathLst>
              <a:path w="5380136" h="1633686">
                <a:moveTo>
                  <a:pt x="0" y="0"/>
                </a:moveTo>
                <a:lnTo>
                  <a:pt x="5380136" y="0"/>
                </a:lnTo>
                <a:lnTo>
                  <a:pt x="5380136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7" b="-127"/>
            </a:stretch>
          </a:blipFill>
        </p:spPr>
      </p:sp>
      <p:sp>
        <p:nvSpPr>
          <p:cNvPr id="14" name="Freeform 14" descr="preencoded.png"/>
          <p:cNvSpPr/>
          <p:nvPr/>
        </p:nvSpPr>
        <p:spPr>
          <a:xfrm>
            <a:off x="4868615" y="5234434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6"/>
                </a:lnTo>
                <a:lnTo>
                  <a:pt x="0" y="498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69" r="-469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041630" y="493127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Backend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041630" y="5477619"/>
            <a:ext cx="4445645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Lógica y procesamiento de datos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28955" y="6316861"/>
            <a:ext cx="9395966" cy="19050"/>
            <a:chOff x="0" y="0"/>
            <a:chExt cx="12527955" cy="25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27915" cy="25400"/>
            </a:xfrm>
            <a:custGeom>
              <a:avLst/>
              <a:gdLst/>
              <a:ahLst/>
              <a:cxnLst/>
              <a:rect l="l" t="t" r="r" b="b"/>
              <a:pathLst>
                <a:path w="1252791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9" name="Freeform 19" descr="preencoded.png"/>
          <p:cNvSpPr/>
          <p:nvPr/>
        </p:nvSpPr>
        <p:spPr>
          <a:xfrm>
            <a:off x="1032868" y="6371332"/>
            <a:ext cx="8070205" cy="1633686"/>
          </a:xfrm>
          <a:custGeom>
            <a:avLst/>
            <a:gdLst/>
            <a:ahLst/>
            <a:cxnLst/>
            <a:rect l="l" t="t" r="r" b="b"/>
            <a:pathLst>
              <a:path w="8070205" h="1633686">
                <a:moveTo>
                  <a:pt x="0" y="0"/>
                </a:moveTo>
                <a:lnTo>
                  <a:pt x="8070204" y="0"/>
                </a:lnTo>
                <a:lnTo>
                  <a:pt x="8070204" y="1633687"/>
                </a:lnTo>
                <a:lnTo>
                  <a:pt x="0" y="16336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56" b="-156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9386590" y="663580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Base de datos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86590" y="7182147"/>
            <a:ext cx="417849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Almacenamiento y persistencia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92238" y="8238233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Modelo MPA (Multiple Page Application) con patrón MVC. API RESTful para comunicación entre módulos.</a:t>
            </a:r>
          </a:p>
        </p:txBody>
      </p:sp>
      <p:sp>
        <p:nvSpPr>
          <p:cNvPr id="23" name="Freeform 23" descr="preencoded.png"/>
          <p:cNvSpPr/>
          <p:nvPr/>
        </p:nvSpPr>
        <p:spPr>
          <a:xfrm>
            <a:off x="4842122" y="6871990"/>
            <a:ext cx="425203" cy="577454"/>
          </a:xfrm>
          <a:custGeom>
            <a:avLst/>
            <a:gdLst/>
            <a:ahLst/>
            <a:cxnLst/>
            <a:rect l="l" t="t" r="r" b="b"/>
            <a:pathLst>
              <a:path w="425203" h="577454">
                <a:moveTo>
                  <a:pt x="0" y="0"/>
                </a:moveTo>
                <a:lnTo>
                  <a:pt x="425203" y="0"/>
                </a:lnTo>
                <a:lnTo>
                  <a:pt x="425203" y="577454"/>
                </a:lnTo>
                <a:lnTo>
                  <a:pt x="0" y="5774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565" r="-4565"/>
            </a:stretch>
          </a:blipFill>
        </p:spPr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79586" y="731639"/>
            <a:ext cx="13534710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Tecnologías y herramientas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4245322" y="4684662"/>
            <a:ext cx="9797206" cy="9797206"/>
          </a:xfrm>
          <a:custGeom>
            <a:avLst/>
            <a:gdLst/>
            <a:ahLst/>
            <a:cxnLst/>
            <a:rect l="l" t="t" r="r" b="b"/>
            <a:pathLst>
              <a:path w="9797206" h="9797206">
                <a:moveTo>
                  <a:pt x="0" y="0"/>
                </a:moveTo>
                <a:lnTo>
                  <a:pt x="9797207" y="0"/>
                </a:lnTo>
                <a:lnTo>
                  <a:pt x="9797207" y="9797207"/>
                </a:lnTo>
                <a:lnTo>
                  <a:pt x="0" y="9797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 descr="preencoded.png"/>
          <p:cNvSpPr/>
          <p:nvPr/>
        </p:nvSpPr>
        <p:spPr>
          <a:xfrm>
            <a:off x="5513412" y="7882013"/>
            <a:ext cx="472231" cy="590401"/>
          </a:xfrm>
          <a:custGeom>
            <a:avLst/>
            <a:gdLst/>
            <a:ahLst/>
            <a:cxnLst/>
            <a:rect l="l" t="t" r="r" b="b"/>
            <a:pathLst>
              <a:path w="472231" h="590401">
                <a:moveTo>
                  <a:pt x="0" y="0"/>
                </a:moveTo>
                <a:lnTo>
                  <a:pt x="472232" y="0"/>
                </a:lnTo>
                <a:lnTo>
                  <a:pt x="472232" y="590401"/>
                </a:lnTo>
                <a:lnTo>
                  <a:pt x="0" y="590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2" r="-412"/>
            </a:stretch>
          </a:blipFill>
        </p:spPr>
      </p:sp>
      <p:sp>
        <p:nvSpPr>
          <p:cNvPr id="9" name="Freeform 9" descr="preencoded.png"/>
          <p:cNvSpPr/>
          <p:nvPr/>
        </p:nvSpPr>
        <p:spPr>
          <a:xfrm>
            <a:off x="4245322" y="4684662"/>
            <a:ext cx="9797206" cy="9797206"/>
          </a:xfrm>
          <a:custGeom>
            <a:avLst/>
            <a:gdLst/>
            <a:ahLst/>
            <a:cxnLst/>
            <a:rect l="l" t="t" r="r" b="b"/>
            <a:pathLst>
              <a:path w="9797206" h="9797206">
                <a:moveTo>
                  <a:pt x="0" y="0"/>
                </a:moveTo>
                <a:lnTo>
                  <a:pt x="9797207" y="0"/>
                </a:lnTo>
                <a:lnTo>
                  <a:pt x="9797207" y="9797207"/>
                </a:lnTo>
                <a:lnTo>
                  <a:pt x="0" y="97972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 descr="preencoded.png"/>
          <p:cNvSpPr/>
          <p:nvPr/>
        </p:nvSpPr>
        <p:spPr>
          <a:xfrm>
            <a:off x="7501756" y="5893669"/>
            <a:ext cx="472231" cy="590401"/>
          </a:xfrm>
          <a:custGeom>
            <a:avLst/>
            <a:gdLst/>
            <a:ahLst/>
            <a:cxnLst/>
            <a:rect l="l" t="t" r="r" b="b"/>
            <a:pathLst>
              <a:path w="472231" h="590401">
                <a:moveTo>
                  <a:pt x="0" y="0"/>
                </a:moveTo>
                <a:lnTo>
                  <a:pt x="472231" y="0"/>
                </a:lnTo>
                <a:lnTo>
                  <a:pt x="472231" y="590401"/>
                </a:lnTo>
                <a:lnTo>
                  <a:pt x="0" y="5904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12" r="-412"/>
            </a:stretch>
          </a:blipFill>
        </p:spPr>
      </p:sp>
      <p:sp>
        <p:nvSpPr>
          <p:cNvPr id="11" name="Freeform 11" descr="preencoded.png"/>
          <p:cNvSpPr/>
          <p:nvPr/>
        </p:nvSpPr>
        <p:spPr>
          <a:xfrm>
            <a:off x="4245322" y="4684662"/>
            <a:ext cx="9797206" cy="9797206"/>
          </a:xfrm>
          <a:custGeom>
            <a:avLst/>
            <a:gdLst/>
            <a:ahLst/>
            <a:cxnLst/>
            <a:rect l="l" t="t" r="r" b="b"/>
            <a:pathLst>
              <a:path w="9797206" h="9797206">
                <a:moveTo>
                  <a:pt x="0" y="0"/>
                </a:moveTo>
                <a:lnTo>
                  <a:pt x="9797207" y="0"/>
                </a:lnTo>
                <a:lnTo>
                  <a:pt x="9797207" y="9797207"/>
                </a:lnTo>
                <a:lnTo>
                  <a:pt x="0" y="97972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Freeform 12" descr="preencoded.png"/>
          <p:cNvSpPr/>
          <p:nvPr/>
        </p:nvSpPr>
        <p:spPr>
          <a:xfrm>
            <a:off x="10313566" y="5893669"/>
            <a:ext cx="472231" cy="590401"/>
          </a:xfrm>
          <a:custGeom>
            <a:avLst/>
            <a:gdLst/>
            <a:ahLst/>
            <a:cxnLst/>
            <a:rect l="l" t="t" r="r" b="b"/>
            <a:pathLst>
              <a:path w="472231" h="590401">
                <a:moveTo>
                  <a:pt x="0" y="0"/>
                </a:moveTo>
                <a:lnTo>
                  <a:pt x="472232" y="0"/>
                </a:lnTo>
                <a:lnTo>
                  <a:pt x="472232" y="590401"/>
                </a:lnTo>
                <a:lnTo>
                  <a:pt x="0" y="5904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12" r="-412"/>
            </a:stretch>
          </a:blipFill>
        </p:spPr>
      </p:sp>
      <p:sp>
        <p:nvSpPr>
          <p:cNvPr id="13" name="Freeform 13" descr="preencoded.png"/>
          <p:cNvSpPr/>
          <p:nvPr/>
        </p:nvSpPr>
        <p:spPr>
          <a:xfrm>
            <a:off x="4245323" y="4684662"/>
            <a:ext cx="9797206" cy="9797206"/>
          </a:xfrm>
          <a:custGeom>
            <a:avLst/>
            <a:gdLst/>
            <a:ahLst/>
            <a:cxnLst/>
            <a:rect l="l" t="t" r="r" b="b"/>
            <a:pathLst>
              <a:path w="9797206" h="9797206">
                <a:moveTo>
                  <a:pt x="0" y="0"/>
                </a:moveTo>
                <a:lnTo>
                  <a:pt x="9797206" y="0"/>
                </a:lnTo>
                <a:lnTo>
                  <a:pt x="9797206" y="9797207"/>
                </a:lnTo>
                <a:lnTo>
                  <a:pt x="0" y="979720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4" name="Freeform 14" descr="preencoded.png"/>
          <p:cNvSpPr/>
          <p:nvPr/>
        </p:nvSpPr>
        <p:spPr>
          <a:xfrm>
            <a:off x="12301910" y="7882013"/>
            <a:ext cx="472231" cy="590401"/>
          </a:xfrm>
          <a:custGeom>
            <a:avLst/>
            <a:gdLst/>
            <a:ahLst/>
            <a:cxnLst/>
            <a:rect l="l" t="t" r="r" b="b"/>
            <a:pathLst>
              <a:path w="472231" h="590401">
                <a:moveTo>
                  <a:pt x="0" y="0"/>
                </a:moveTo>
                <a:lnTo>
                  <a:pt x="472231" y="0"/>
                </a:lnTo>
                <a:lnTo>
                  <a:pt x="472231" y="590401"/>
                </a:lnTo>
                <a:lnTo>
                  <a:pt x="0" y="59040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412" r="-412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631156" y="3775770"/>
            <a:ext cx="2464147" cy="456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Frontend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31156" y="4314230"/>
            <a:ext cx="2464147" cy="53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Astro/React.js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31156" y="4859983"/>
            <a:ext cx="2464147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HTML5 y CSS4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31156" y="5405735"/>
            <a:ext cx="2464147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TailwindCSS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178822" y="1923901"/>
            <a:ext cx="1795165" cy="456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Backend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178822" y="2440533"/>
            <a:ext cx="1795165" cy="53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Node.js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152704" y="2888357"/>
            <a:ext cx="1795165" cy="53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Express.js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178822" y="3383806"/>
            <a:ext cx="1795165" cy="53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JWT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88091" y="1886644"/>
            <a:ext cx="3498800" cy="456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Base de datos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353847" y="2561332"/>
            <a:ext cx="3767286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MongoDB Atlas / Local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353847" y="3032076"/>
            <a:ext cx="3767286" cy="981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Almacenamiento en nube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626847" y="3775770"/>
            <a:ext cx="3498800" cy="456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Integraciones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717935" y="4314230"/>
            <a:ext cx="3541365" cy="53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API IGDB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17935" y="4762054"/>
            <a:ext cx="354136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Servicios web externos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152704" y="3882566"/>
            <a:ext cx="179516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Socket.io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717935" y="5181823"/>
            <a:ext cx="354136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RAWG API</a:t>
            </a: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-57782"/>
            <a:ext cx="18606625" cy="10402564"/>
            <a:chOff x="0" y="0"/>
            <a:chExt cx="24808834" cy="1387008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808835" cy="13870085"/>
            </a:xfrm>
            <a:custGeom>
              <a:avLst/>
              <a:gdLst/>
              <a:ahLst/>
              <a:cxnLst/>
              <a:rect l="l" t="t" r="r" b="b"/>
              <a:pathLst>
                <a:path w="24808835" h="13870085">
                  <a:moveTo>
                    <a:pt x="0" y="0"/>
                  </a:moveTo>
                  <a:lnTo>
                    <a:pt x="24808835" y="0"/>
                  </a:lnTo>
                  <a:lnTo>
                    <a:pt x="24808835" y="13870085"/>
                  </a:lnTo>
                  <a:lnTo>
                    <a:pt x="0" y="13870085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2756892"/>
          </a:xfrm>
          <a:custGeom>
            <a:avLst/>
            <a:gdLst/>
            <a:ahLst/>
            <a:cxnLst/>
            <a:rect l="l" t="t" r="r" b="b"/>
            <a:pathLst>
              <a:path w="18288000" h="2756892">
                <a:moveTo>
                  <a:pt x="0" y="0"/>
                </a:moveTo>
                <a:lnTo>
                  <a:pt x="18288000" y="0"/>
                </a:lnTo>
                <a:lnTo>
                  <a:pt x="18288000" y="2756892"/>
                </a:lnTo>
                <a:lnTo>
                  <a:pt x="0" y="27568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" r="-7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71822" y="3346400"/>
            <a:ext cx="7548116" cy="708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74"/>
              </a:lnSpc>
            </a:pPr>
            <a:r>
              <a:rPr lang="en-US" sz="431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Funcionalidades principales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771822" y="4385370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3" r="-7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05186" y="4586734"/>
            <a:ext cx="2756892" cy="363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Gestión de usuarios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05186" y="5006429"/>
            <a:ext cx="652603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Registro, inicio de sesión y perfiles personalizados con avatar</a:t>
            </a:r>
          </a:p>
        </p:txBody>
      </p:sp>
      <p:sp>
        <p:nvSpPr>
          <p:cNvPr id="11" name="Freeform 11" descr="preencoded.png"/>
          <p:cNvSpPr/>
          <p:nvPr/>
        </p:nvSpPr>
        <p:spPr>
          <a:xfrm>
            <a:off x="771822" y="5708600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3" r="-73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205186" y="5909965"/>
            <a:ext cx="2756892" cy="363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Biblioteca de juegos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05186" y="6329660"/>
            <a:ext cx="6938814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Añadir, editar y eliminar videojuegos en colecciones personales</a:t>
            </a:r>
          </a:p>
        </p:txBody>
      </p:sp>
      <p:sp>
        <p:nvSpPr>
          <p:cNvPr id="14" name="Freeform 14" descr="preencoded.png"/>
          <p:cNvSpPr/>
          <p:nvPr/>
        </p:nvSpPr>
        <p:spPr>
          <a:xfrm>
            <a:off x="771822" y="7031831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3" r="-73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205186" y="7233196"/>
            <a:ext cx="2756892" cy="363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Búsqueda avanzada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05186" y="7652891"/>
            <a:ext cx="6114752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Filtrado por plataforma, género, año y estado de progreso</a:t>
            </a:r>
          </a:p>
        </p:txBody>
      </p:sp>
      <p:sp>
        <p:nvSpPr>
          <p:cNvPr id="17" name="Freeform 17" descr="preencoded.png"/>
          <p:cNvSpPr/>
          <p:nvPr/>
        </p:nvSpPr>
        <p:spPr>
          <a:xfrm>
            <a:off x="771822" y="8355062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8" y="0"/>
                </a:lnTo>
                <a:lnTo>
                  <a:pt x="1102668" y="1323232"/>
                </a:lnTo>
                <a:lnTo>
                  <a:pt x="0" y="13232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73" r="-73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205186" y="8556426"/>
            <a:ext cx="4724533" cy="33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Control de estado de juegos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205186" y="8976122"/>
            <a:ext cx="765549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Se puede mostrar en cada juego un estado depende de lo que hayas jugado</a:t>
            </a:r>
          </a:p>
        </p:txBody>
      </p:sp>
      <p:sp>
        <p:nvSpPr>
          <p:cNvPr id="20" name="Freeform 20" descr="preencoded.png"/>
          <p:cNvSpPr/>
          <p:nvPr/>
        </p:nvSpPr>
        <p:spPr>
          <a:xfrm>
            <a:off x="10138724" y="4288706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7" y="0"/>
                </a:lnTo>
                <a:lnTo>
                  <a:pt x="1102667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3" r="-73"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1574766" y="4414465"/>
            <a:ext cx="5941411" cy="33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Búsqueda de Amigos y creación de grupos</a:t>
            </a:r>
          </a:p>
        </p:txBody>
      </p:sp>
      <p:sp>
        <p:nvSpPr>
          <p:cNvPr id="22" name="Freeform 22" descr="preencoded.png"/>
          <p:cNvSpPr/>
          <p:nvPr/>
        </p:nvSpPr>
        <p:spPr>
          <a:xfrm>
            <a:off x="10138724" y="5611937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7" y="0"/>
                </a:lnTo>
                <a:lnTo>
                  <a:pt x="1102667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3" r="-73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574766" y="4941888"/>
            <a:ext cx="652603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Lista de amigos , lista de grupos y buscador de contactos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574766" y="8556426"/>
            <a:ext cx="5684534" cy="33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Chat en tiempo real con amigos y grupos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574766" y="8931275"/>
            <a:ext cx="652603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Multichat en tiempo real y gestion de roles de grupo</a:t>
            </a:r>
          </a:p>
        </p:txBody>
      </p:sp>
      <p:sp>
        <p:nvSpPr>
          <p:cNvPr id="26" name="Freeform 26" descr="preencoded.png"/>
          <p:cNvSpPr/>
          <p:nvPr/>
        </p:nvSpPr>
        <p:spPr>
          <a:xfrm>
            <a:off x="10138724" y="6935168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7" y="0"/>
                </a:lnTo>
                <a:lnTo>
                  <a:pt x="1102667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3" r="-73"/>
            </a:stretch>
          </a:blipFill>
        </p:spPr>
      </p:sp>
      <p:sp>
        <p:nvSpPr>
          <p:cNvPr id="27" name="Freeform 27" descr="preencoded.png"/>
          <p:cNvSpPr/>
          <p:nvPr/>
        </p:nvSpPr>
        <p:spPr>
          <a:xfrm>
            <a:off x="10138724" y="8258399"/>
            <a:ext cx="1102668" cy="1323231"/>
          </a:xfrm>
          <a:custGeom>
            <a:avLst/>
            <a:gdLst/>
            <a:ahLst/>
            <a:cxnLst/>
            <a:rect l="l" t="t" r="r" b="b"/>
            <a:pathLst>
              <a:path w="1102668" h="1323231">
                <a:moveTo>
                  <a:pt x="0" y="0"/>
                </a:moveTo>
                <a:lnTo>
                  <a:pt x="1102667" y="0"/>
                </a:lnTo>
                <a:lnTo>
                  <a:pt x="1102667" y="1323232"/>
                </a:lnTo>
                <a:lnTo>
                  <a:pt x="0" y="13232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73" r="-73"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11574766" y="5909965"/>
            <a:ext cx="5941411" cy="33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Información externa de creadores de juegos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574766" y="6329660"/>
            <a:ext cx="6938814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Informacion extensa de los juegos y sus creadores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574766" y="7233196"/>
            <a:ext cx="6337634" cy="334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Juegos interactivos dentro de GameTracker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667812" y="7643366"/>
            <a:ext cx="6938814" cy="33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Arcade Gamer"/>
                <a:ea typeface="Arcade Gamer"/>
                <a:cs typeface="Arcade Gamer"/>
                <a:sym typeface="Arcade Gamer"/>
              </a:rPr>
              <a:t>¡ BEEP BO0P BEEMOO ! 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7252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50237" y="837754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Interfaz y experiencia de usuario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169176" y="3063479"/>
            <a:ext cx="38100" cy="6357045"/>
            <a:chOff x="0" y="0"/>
            <a:chExt cx="50800" cy="84760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800" cy="8476107"/>
            </a:xfrm>
            <a:custGeom>
              <a:avLst/>
              <a:gdLst/>
              <a:ahLst/>
              <a:cxnLst/>
              <a:rect l="l" t="t" r="r" b="b"/>
              <a:pathLst>
                <a:path w="50800" h="8476107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450707"/>
                  </a:lnTo>
                  <a:cubicBezTo>
                    <a:pt x="50800" y="8464676"/>
                    <a:pt x="39370" y="8476107"/>
                    <a:pt x="25400" y="8476107"/>
                  </a:cubicBezTo>
                  <a:cubicBezTo>
                    <a:pt x="11430" y="8476107"/>
                    <a:pt x="0" y="8464676"/>
                    <a:pt x="0" y="8450707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8450015" y="3363366"/>
            <a:ext cx="850552" cy="38100"/>
            <a:chOff x="0" y="0"/>
            <a:chExt cx="1134070" cy="50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845475" y="3058716"/>
            <a:ext cx="647402" cy="647402"/>
            <a:chOff x="0" y="0"/>
            <a:chExt cx="863203" cy="86320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15" name="Freeform 15" descr="preencoded.png"/>
          <p:cNvSpPr/>
          <p:nvPr/>
        </p:nvSpPr>
        <p:spPr>
          <a:xfrm>
            <a:off x="7956575" y="3116610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3" r="-233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9586764" y="314176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Diseño responsive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86764" y="3688110"/>
            <a:ext cx="770899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Adaptación perfecta a dispositivos móviles y escritorio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450015" y="5094386"/>
            <a:ext cx="850552" cy="38100"/>
            <a:chOff x="0" y="0"/>
            <a:chExt cx="1134070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7845475" y="4789735"/>
            <a:ext cx="647402" cy="647402"/>
            <a:chOff x="0" y="0"/>
            <a:chExt cx="863203" cy="863203"/>
          </a:xfrm>
        </p:grpSpPr>
        <p:sp>
          <p:nvSpPr>
            <p:cNvPr id="21" name="Freeform 2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23" name="Freeform 23" descr="preencoded.png"/>
          <p:cNvSpPr/>
          <p:nvPr/>
        </p:nvSpPr>
        <p:spPr>
          <a:xfrm>
            <a:off x="7956575" y="4847630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3" r="-233"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9586764" y="4872781"/>
            <a:ext cx="354508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Navegación intuitiva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586764" y="5419130"/>
            <a:ext cx="770899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Interfaz clara con acciones rápidas y directas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8450015" y="6825406"/>
            <a:ext cx="850552" cy="38100"/>
            <a:chOff x="0" y="0"/>
            <a:chExt cx="1134070" cy="50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7845475" y="6520755"/>
            <a:ext cx="647402" cy="647402"/>
            <a:chOff x="0" y="0"/>
            <a:chExt cx="863203" cy="863203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7956575" y="6578650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3" r="-233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9586764" y="660380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Accesibilidad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586764" y="7150150"/>
            <a:ext cx="770899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Iconografía y colores que mejoran la experiencia de uso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450015" y="8556426"/>
            <a:ext cx="850552" cy="38100"/>
            <a:chOff x="0" y="0"/>
            <a:chExt cx="1134070" cy="50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7845475" y="8251775"/>
            <a:ext cx="647402" cy="647403"/>
            <a:chOff x="0" y="0"/>
            <a:chExt cx="863203" cy="863203"/>
          </a:xfrm>
        </p:grpSpPr>
        <p:sp>
          <p:nvSpPr>
            <p:cNvPr id="37" name="Freeform 3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11008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2A1999"/>
            </a:solidFill>
          </p:spPr>
        </p:sp>
      </p:grpSp>
      <p:sp>
        <p:nvSpPr>
          <p:cNvPr id="39" name="Freeform 39" descr="preencoded.png"/>
          <p:cNvSpPr/>
          <p:nvPr/>
        </p:nvSpPr>
        <p:spPr>
          <a:xfrm>
            <a:off x="7956575" y="8309670"/>
            <a:ext cx="425203" cy="531614"/>
          </a:xfrm>
          <a:custGeom>
            <a:avLst/>
            <a:gdLst/>
            <a:ahLst/>
            <a:cxnLst/>
            <a:rect l="l" t="t" r="r" b="b"/>
            <a:pathLst>
              <a:path w="425203" h="531614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33" r="-233"/>
            </a:stretch>
          </a:blipFill>
        </p:spPr>
      </p:sp>
      <p:sp>
        <p:nvSpPr>
          <p:cNvPr id="40" name="TextBox 40"/>
          <p:cNvSpPr txBox="1"/>
          <p:nvPr/>
        </p:nvSpPr>
        <p:spPr>
          <a:xfrm>
            <a:off x="9586764" y="8334821"/>
            <a:ext cx="3752553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Inter Bold"/>
                <a:ea typeface="Inter Bold"/>
                <a:cs typeface="Inter Bold"/>
                <a:sym typeface="Inter Bold"/>
              </a:rPr>
              <a:t>Pruebas con usuarios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586764" y="8881170"/>
            <a:ext cx="7708999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Test de usabilidad con gamers reales en fase beta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491</Words>
  <Application>Microsoft Office PowerPoint</Application>
  <PresentationFormat>Personalizado</PresentationFormat>
  <Paragraphs>117</Paragraphs>
  <Slides>10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Calibri</vt:lpstr>
      <vt:lpstr>Inter</vt:lpstr>
      <vt:lpstr>Inter Bold</vt:lpstr>
      <vt:lpstr>Montserrat</vt:lpstr>
      <vt:lpstr>Arcade Gamer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GameTracker.pptx</dc:title>
  <cp:lastModifiedBy>Server</cp:lastModifiedBy>
  <cp:revision>2</cp:revision>
  <dcterms:created xsi:type="dcterms:W3CDTF">2006-08-16T00:00:00Z</dcterms:created>
  <dcterms:modified xsi:type="dcterms:W3CDTF">2025-05-31T20:13:13Z</dcterms:modified>
  <dc:identifier>DAGpCnMJ2wo</dc:identifier>
</cp:coreProperties>
</file>

<file path=docProps/thumbnail.jpeg>
</file>